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3.gif" ContentType="image/gif"/>
  <Override PartName="/ppt/media/image16.png" ContentType="image/png"/>
  <Override PartName="/ppt/media/image9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9.png" ContentType="image/png"/>
  <Override PartName="/ppt/media/image1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23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
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5852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0974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6200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5852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0974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620000" y="216000"/>
            <a:ext cx="8100000" cy="4340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85760" cy="567000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Для правки текста заглавия щёлкните мышью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Второй уровень структуры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Третий уровень структуры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Четвёртый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4" marL="2160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Пятый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5" marL="2592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Шестой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6" marL="3024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Седьмой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1584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Arial"/>
              </a:rPr>
              <a:t>&lt;дата/время&gt;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987000" y="516492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Arial"/>
              </a:rPr>
              <a:t>&lt;нижний колонтитул&gt;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E1770CF3-4487-4794-9158-E00B693AC6E0}" type="slidenum">
              <a:rPr b="0" lang="ru-RU" sz="1400" spc="-1" strike="noStrike">
                <a:latin typeface="Arial"/>
              </a:rPr>
              <a:t>&lt;номер&gt;</a:t>
            </a:fld>
            <a:endParaRPr b="0" lang="ru-RU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gif"/><Relationship Id="rId3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Занятие 8: Картирование ридов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3" name="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способы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приложения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Экспрессия генов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Проблемы и сложности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" descr=""/>
          <p:cNvPicPr/>
          <p:nvPr/>
        </p:nvPicPr>
        <p:blipFill>
          <a:blip r:embed="rId1"/>
          <a:srcRect l="2051" t="0" r="3628" b="0"/>
          <a:stretch/>
        </p:blipFill>
        <p:spPr>
          <a:xfrm>
            <a:off x="6120000" y="792000"/>
            <a:ext cx="3960000" cy="2771280"/>
          </a:xfrm>
          <a:prstGeom prst="rect">
            <a:avLst/>
          </a:prstGeom>
          <a:ln w="0">
            <a:noFill/>
          </a:ln>
        </p:spPr>
      </p:pic>
      <p:sp>
        <p:nvSpPr>
          <p:cNvPr id="64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qPCR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5" name=""/>
          <p:cNvSpPr txBox="1"/>
          <p:nvPr/>
        </p:nvSpPr>
        <p:spPr>
          <a:xfrm>
            <a:off x="1620000" y="936000"/>
            <a:ext cx="7524000" cy="417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61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Достаточно высокая вероятность ошибки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Специфичность праймеров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Сильное влияние условий реакции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Нужно оценить эффективность реакции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Качество кДНК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Референс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Трудоемкий процесс ~96р-й*6компонентов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знать хотя бы 150 нк последовательности цели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Нужен референс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Внешний — знаем количество и последовательность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Внутренний — знаем последовательность, не должен на порядки отличаться от цели по экспрессии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Оценка относительна — зависит от референса и контроля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ddPCR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7" name=""/>
          <p:cNvSpPr txBox="1"/>
          <p:nvPr/>
        </p:nvSpPr>
        <p:spPr>
          <a:xfrm>
            <a:off x="1620000" y="3528000"/>
            <a:ext cx="8100000" cy="158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Дорогие реактивы относительно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Надо знать последовательность целей (min 150нк)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на уровне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8" name="" descr=""/>
          <p:cNvPicPr/>
          <p:nvPr/>
        </p:nvPicPr>
        <p:blipFill>
          <a:blip r:embed="rId1"/>
          <a:stretch/>
        </p:blipFill>
        <p:spPr>
          <a:xfrm>
            <a:off x="5438160" y="792000"/>
            <a:ext cx="4641840" cy="2602080"/>
          </a:xfrm>
          <a:prstGeom prst="rect">
            <a:avLst/>
          </a:prstGeom>
          <a:ln w="0">
            <a:noFill/>
          </a:ln>
        </p:spPr>
      </p:pic>
      <p:pic>
        <p:nvPicPr>
          <p:cNvPr id="69" name="" descr=""/>
          <p:cNvPicPr/>
          <p:nvPr/>
        </p:nvPicPr>
        <p:blipFill>
          <a:blip r:embed="rId2"/>
          <a:stretch/>
        </p:blipFill>
        <p:spPr>
          <a:xfrm>
            <a:off x="1773000" y="799200"/>
            <a:ext cx="3339000" cy="2679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FISH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1" name=""/>
          <p:cNvSpPr txBox="1"/>
          <p:nvPr/>
        </p:nvSpPr>
        <p:spPr>
          <a:xfrm>
            <a:off x="1620000" y="3528000"/>
            <a:ext cx="8100000" cy="158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59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Надо знать последовательность целей (min 150нк)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и времязатратность в разы выше чем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оценки экспрессии почти не подходит, локализация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Зависит сильно от условий, нужны контроли и референсы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2" name="" descr=""/>
          <p:cNvPicPr/>
          <p:nvPr/>
        </p:nvPicPr>
        <p:blipFill>
          <a:blip r:embed="rId1"/>
          <a:srcRect l="9907" t="0" r="11616" b="4351"/>
          <a:stretch/>
        </p:blipFill>
        <p:spPr>
          <a:xfrm>
            <a:off x="2016000" y="792000"/>
            <a:ext cx="3168000" cy="2696040"/>
          </a:xfrm>
          <a:prstGeom prst="rect">
            <a:avLst/>
          </a:prstGeom>
          <a:ln w="0">
            <a:noFill/>
          </a:ln>
        </p:spPr>
      </p:pic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5499720" y="835200"/>
            <a:ext cx="3644280" cy="2734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микрочипы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5" name=""/>
          <p:cNvSpPr txBox="1"/>
          <p:nvPr/>
        </p:nvSpPr>
        <p:spPr>
          <a:xfrm>
            <a:off x="1620000" y="3816000"/>
            <a:ext cx="8100000" cy="158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47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Надо знать последовательность целей (min 100нк)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и времязатратность в разы выше чем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Относительная оценка — только относительно другого образца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Зависит сильно от условий, нужны контроли и референсы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6" name="" descr=""/>
          <p:cNvPicPr/>
          <p:nvPr/>
        </p:nvPicPr>
        <p:blipFill>
          <a:blip r:embed="rId1"/>
          <a:srcRect l="0" t="0" r="890" b="5454"/>
          <a:stretch/>
        </p:blipFill>
        <p:spPr>
          <a:xfrm>
            <a:off x="1620000" y="864000"/>
            <a:ext cx="5219640" cy="2951640"/>
          </a:xfrm>
          <a:prstGeom prst="rect">
            <a:avLst/>
          </a:prstGeom>
          <a:ln w="0">
            <a:noFill/>
          </a:ln>
        </p:spPr>
      </p:pic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6912000" y="816120"/>
            <a:ext cx="3155400" cy="3143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FISSEQ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9" name=""/>
          <p:cNvSpPr txBox="1"/>
          <p:nvPr/>
        </p:nvSpPr>
        <p:spPr>
          <a:xfrm>
            <a:off x="1620000" y="4248000"/>
            <a:ext cx="8100000" cy="136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22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Дорого, но не в курсе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Желательно знать последовательность целей (min 100нк), лучше геном или транскриптом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и времязатратность на порядок выше чем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Новый метод, потому сложности подбора условий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Крайне высокая сложность оценки — точки могут сливаться, нужно наложить и обработать хотя бы 10 изображений громадного разрешения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0" name="" descr=""/>
          <p:cNvPicPr/>
          <p:nvPr/>
        </p:nvPicPr>
        <p:blipFill>
          <a:blip r:embed="rId1"/>
          <a:srcRect l="0" t="18645" r="0" b="0"/>
          <a:stretch/>
        </p:blipFill>
        <p:spPr>
          <a:xfrm>
            <a:off x="1872000" y="720000"/>
            <a:ext cx="2889720" cy="3456000"/>
          </a:xfrm>
          <a:prstGeom prst="rect">
            <a:avLst/>
          </a:prstGeom>
          <a:ln w="0">
            <a:noFill/>
          </a:ln>
        </p:spPr>
      </p:pic>
      <p:pic>
        <p:nvPicPr>
          <p:cNvPr id="81" name="" descr=""/>
          <p:cNvPicPr/>
          <p:nvPr/>
        </p:nvPicPr>
        <p:blipFill>
          <a:blip r:embed="rId2"/>
          <a:stretch/>
        </p:blipFill>
        <p:spPr>
          <a:xfrm>
            <a:off x="5400000" y="855720"/>
            <a:ext cx="4184640" cy="3392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RNA-seq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620000" y="3744000"/>
            <a:ext cx="8100000" cy="18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23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 в сумме на эксперимент ~100 тыс, дешево в пересчете на количество информации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Желательно самому делать подготовку - пара дней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Тщательное планирование эксперимента — см. последний пункт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Необходимо минимальное знание в теории секвенирования для первичной оценки качества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Высокая сложность работы с данными, долго+доступ к кластеру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Желателен референс/контроль — для абсолютной оценки экспрессии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Первое правило NGS — trash in, trash out (GIGO).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6048000" y="766800"/>
            <a:ext cx="3785400" cy="2884680"/>
          </a:xfrm>
          <a:prstGeom prst="rect">
            <a:avLst/>
          </a:prstGeom>
          <a:ln w="0">
            <a:noFill/>
          </a:ln>
        </p:spPr>
      </p:pic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792000" y="867240"/>
            <a:ext cx="5148720" cy="2804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антитела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7" name=""/>
          <p:cNvSpPr txBox="1"/>
          <p:nvPr/>
        </p:nvSpPr>
        <p:spPr>
          <a:xfrm>
            <a:off x="1620000" y="4176000"/>
            <a:ext cx="8100000" cy="122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56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Долго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Сложно проверить эффективность и специфичность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основном локализация, не уровень экспрессии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1584000" y="720000"/>
            <a:ext cx="4207680" cy="3450960"/>
          </a:xfrm>
          <a:prstGeom prst="rect">
            <a:avLst/>
          </a:prstGeom>
          <a:ln w="0">
            <a:noFill/>
          </a:ln>
        </p:spPr>
      </p:pic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6048000" y="782280"/>
            <a:ext cx="3960000" cy="3321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1" name=""/>
          <p:cNvSpPr txBox="1"/>
          <p:nvPr/>
        </p:nvSpPr>
        <p:spPr>
          <a:xfrm>
            <a:off x="1620000" y="4176000"/>
            <a:ext cx="8100000" cy="122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68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Три цели: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Поиск изоформ гена (нужен геном)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Сборка транскриптома (правильно собрать геном сложно)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Оценка экспрессии генов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0" y="900360"/>
            <a:ext cx="5420160" cy="3203640"/>
          </a:xfrm>
          <a:prstGeom prst="rect">
            <a:avLst/>
          </a:prstGeom>
          <a:ln w="0">
            <a:noFill/>
          </a:ln>
        </p:spPr>
      </p:pic>
      <p:pic>
        <p:nvPicPr>
          <p:cNvPr id="93" name="" descr=""/>
          <p:cNvPicPr/>
          <p:nvPr/>
        </p:nvPicPr>
        <p:blipFill>
          <a:blip r:embed="rId2"/>
          <a:srcRect l="25263" t="0" r="0" b="0"/>
          <a:stretch/>
        </p:blipFill>
        <p:spPr>
          <a:xfrm>
            <a:off x="5567040" y="939960"/>
            <a:ext cx="4314240" cy="3092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5" name="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Мы можем ожидать, что количество ридов, происходящих с транскрипта гена находится в зависимости от экспрессии гена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Однако: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Транскрипты имеют разную длину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Бывают альтернативные транскрипты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Из-за второго, но не только — мультириды (картируются на много мест в геноме/транскриптоме)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Разные ткани/клетки имеют разный уровень тотальной экспрессии, а также возможны сильные сдвиги в «профиле» экспрессии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подсчет ридов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7" name="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Alignment-based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Выравнивание + RSEM (RNA-seq by Expectation-Maximization)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Вычисляем число ридов на ген, максимизирующее правдоподобие при ожидаемом числе ридов. Учитывает кучу параметров, в том числе решает проблему мультиридов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Alignment-free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Быстрые, но не точные, основаны на подстроках.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Задача картирования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5" name=""/>
          <p:cNvSpPr txBox="1"/>
          <p:nvPr/>
        </p:nvSpPr>
        <p:spPr>
          <a:xfrm>
            <a:off x="1620000" y="1008000"/>
            <a:ext cx="7956000" cy="41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Понять с какой части последовательности происходит рид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Имеем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Референс — 3 млрд нукл — геном, транскриптом меньше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Куча ридов, порядка 300 млн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Нужно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Найти все совпадения, учитывая возможность ошибки в риде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Оценить вероятность для каждого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Выбрать либо лучшее, либо ряд лучших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Разобрать выравнивание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нормализация по длине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9" name="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FPKM/RPKM (Fragments/Reads per Kilobase of transcript per Million mapped reads)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число ридов образца на 10^6 (Per Million)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число ридов гена на PM (F/RPM)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F/RPM на длину гена в килобазах (F/RPKM)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TPM (Transcript per Kilobase Million)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число ридов гена на длину гена в килобазах (T)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Суммируем все T и делим на 10^6 (PM)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каждое T на PM (TPM)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TPM можно использовать для сравнения как генов внутри образца, так и между.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нормализация по размеру библиотеки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1" name="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Несмотря на то, что сумма всех TPM в разных образцах будет одна, для оценки изменений в экспрессии генов и ее значимости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нам желательно работать именно с количеством ридов. Кроме того, образцы могут быть секвенированы с разным объемом данных, то есть размер библиотеки разный и для сравнения надо его учитывать.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Upper Quartile (UQ)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Trimmed Mean of M-values (TMM)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Relative Log Expression (RLE)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дифференциальная экспрессия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3" name="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Точный тест Фишера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Не позволяет работать с репликами одного образца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Распределение Пуассона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Когда дисперсия выше среднего неправильные результаты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Тест отношения правдоподобия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Отрицательное биномиальное распределение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проблемы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5" name="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Необходимо тщательное планирование эксперимента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Необходимы биологические и технические реплики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Зачастую оценка дифференциальной экспрессии незначима, однако экспериментальные результаты ее подтверждают.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Задача картирования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7" name=""/>
          <p:cNvSpPr txBox="1"/>
          <p:nvPr/>
        </p:nvSpPr>
        <p:spPr>
          <a:xfrm>
            <a:off x="1620000" y="1008000"/>
            <a:ext cx="7956000" cy="41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 факту задача не решается идеально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Нельзя найти наилучшее совпадение в терминах выравнивания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Не факт, что биологически лучшее выравнивание совпадает с найденным в терминах выравнивания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Продолжительные повторы и аллели — с какого рид мы не узнаем никогда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Однако предполагается, что если рид выровнялся куда-то, даже в много мест, значит он оттуда.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Реализации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1620000" y="1008000"/>
            <a:ext cx="7956000" cy="41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76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Bowtie2 — шустрый, мало жрет, умеет в неточное совпадение и много плюх. Идеален для экспрессии.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STAR — для rna-seq, второй популярный вариант, кроме Bowtie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BWA — строгий, точный, не умеет в сплайсинг, потому используют для коллинга вариантов.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Есть гора выравнивателей, а также статьи-бенчмарки. Но если в статье по проге пишут, что она лучшая, то верить не всегда можно.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Основные критерии доверия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Использование НЕ синтетических вариантов для теста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Не обваливается по неизвестной причине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Дружелюбность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Приложения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1" name=""/>
          <p:cNvSpPr txBox="1"/>
          <p:nvPr/>
        </p:nvSpPr>
        <p:spPr>
          <a:xfrm>
            <a:off x="1620000" y="1008000"/>
            <a:ext cx="7956000" cy="41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Выравнивания используют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Для аннотации генома по ридам rna-seq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Для коллинга вариантов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Для оценки экспрессии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Для сборки транскриптома по геному или транскриптому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"/>
          <p:cNvSpPr txBox="1"/>
          <p:nvPr/>
        </p:nvSpPr>
        <p:spPr>
          <a:xfrm>
            <a:off x="0" y="0"/>
            <a:ext cx="666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Коллинг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3" name=""/>
          <p:cNvSpPr txBox="1"/>
          <p:nvPr/>
        </p:nvSpPr>
        <p:spPr>
          <a:xfrm>
            <a:off x="1620000" y="1008000"/>
            <a:ext cx="2772000" cy="466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69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Поиск полиморфизмов. Основной критерий — вероятность полиморфизма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BWA — выравнивание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SAMtools — фильтрация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Picard — удаление артефактов ПЦР и прочего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GATK — коллинг вариантов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4" name="" descr=""/>
          <p:cNvPicPr/>
          <p:nvPr/>
        </p:nvPicPr>
        <p:blipFill>
          <a:blip r:embed="rId1"/>
          <a:srcRect l="0" t="0" r="46926" b="0"/>
          <a:stretch/>
        </p:blipFill>
        <p:spPr>
          <a:xfrm>
            <a:off x="4329000" y="72000"/>
            <a:ext cx="5751000" cy="46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Экспрессия генов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6" name=""/>
          <p:cNvSpPr txBox="1"/>
          <p:nvPr/>
        </p:nvSpPr>
        <p:spPr>
          <a:xfrm>
            <a:off x="1620000" y="1008000"/>
            <a:ext cx="7956000" cy="41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78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Уровень активности генов, проявляющийся физически в количестве транскриптов (мРНК) данного гена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Относительная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Абсолютная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Может быть оценена для всех вариантов транскриптов или отдельно для каждого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 является безусловным доказательством проявления гена в фенотипе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Может подавляться на уровне мРНК — белка мало, нет или неправильный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Может подавляться на уровне белка — неправильный или блокируется другими белками, структурами и прочими компонентами клетки/ткани/организма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8" name=""/>
          <p:cNvSpPr txBox="1"/>
          <p:nvPr/>
        </p:nvSpPr>
        <p:spPr>
          <a:xfrm>
            <a:off x="1620000" y="1008000"/>
            <a:ext cx="7596000" cy="41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9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 уровне РНК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ПЦР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ПЦР + гель-электрофорез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qPCR (количественная ПЦР)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ddPCR (капельно-цифровая ПЦР)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FISH (fluorescent in situ hybridization)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Микрочипы (microarray)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RNA-seq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FISSEQ (fluorescent in situ sequencing)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 уровне белка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Антитела к белку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ПЦР + гель-электрофорез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0" name=""/>
          <p:cNvSpPr txBox="1"/>
          <p:nvPr/>
        </p:nvSpPr>
        <p:spPr>
          <a:xfrm>
            <a:off x="1620000" y="4608000"/>
            <a:ext cx="7596000" cy="5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3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Неточность оценки зашкаливает, относительна, надо знать хоть небольшой участок последовательности, нужна библиотека кДНК, зато дешево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0" y="1140120"/>
            <a:ext cx="5919840" cy="3107880"/>
          </a:xfrm>
          <a:prstGeom prst="rect">
            <a:avLst/>
          </a:prstGeom>
          <a:ln w="0">
            <a:noFill/>
          </a:ln>
        </p:spPr>
      </p:pic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>
            <a:off x="6087600" y="1152000"/>
            <a:ext cx="3992400" cy="2782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5941</TotalTime>
  <Application>LibreOffice/7.1.5.2$Linux_X86_64 LibreOffice_project/10$Build-2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2020-02-26T04:04:55Z</dcterms:created>
  <dc:creator/>
  <dc:description/>
  <dc:language>ru-RU</dc:language>
  <cp:lastModifiedBy/>
  <dcterms:modified xsi:type="dcterms:W3CDTF">2021-04-16T23:23:26Z</dcterms:modified>
  <cp:revision>123</cp:revision>
  <dc:subject/>
  <dc:title>DNA</dc:title>
</cp:coreProperties>
</file>